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sldIdLst>
    <p:sldId id="256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3BA558F-1324-4E01-A143-1328CA46C6BA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0A06F5C-2371-4A9A-AB50-4880F56FDA9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295400"/>
            <a:ext cx="3429000" cy="1524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th-TH" sz="9600" b="1" dirty="0" smtClean="0">
                <a:solidFill>
                  <a:schemeClr val="tx1"/>
                </a:solidFill>
                <a:effectLst/>
                <a:latin typeface="AngsanaUPC" pitchFamily="18" charset="-34"/>
                <a:cs typeface="AngsanaUPC" pitchFamily="18" charset="-34"/>
              </a:rPr>
              <a:t>ระบบศาล</a:t>
            </a:r>
            <a:endParaRPr lang="en-US" sz="9600" b="1" dirty="0">
              <a:solidFill>
                <a:schemeClr val="tx1"/>
              </a:solidFill>
              <a:effectLst/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2743200"/>
            <a:ext cx="5334000" cy="2438400"/>
          </a:xfrm>
        </p:spPr>
        <p:txBody>
          <a:bodyPr>
            <a:normAutofit/>
          </a:bodyPr>
          <a:lstStyle/>
          <a:p>
            <a:pPr marL="512763" indent="-512763" algn="thaiDist">
              <a:buClrTx/>
              <a:buAutoNum type="arabicPeriod"/>
            </a:pPr>
            <a:r>
              <a:rPr lang="th-TH" sz="6600" b="1" dirty="0" smtClean="0">
                <a:latin typeface="AngsanaUPC" pitchFamily="18" charset="-34"/>
                <a:cs typeface="AngsanaUPC" pitchFamily="18" charset="-34"/>
              </a:rPr>
              <a:t>ระบบศาลเดี่ยว</a:t>
            </a:r>
          </a:p>
          <a:p>
            <a:pPr marL="512763" indent="-512763" algn="thaiDist">
              <a:buClrTx/>
              <a:buAutoNum type="arabicPeriod"/>
            </a:pPr>
            <a:r>
              <a:rPr lang="th-TH" sz="6600" b="1" dirty="0" smtClean="0">
                <a:latin typeface="AngsanaUPC" pitchFamily="18" charset="-34"/>
                <a:cs typeface="AngsanaUPC" pitchFamily="18" charset="-34"/>
              </a:rPr>
              <a:t>ระบบศาลคู่</a:t>
            </a:r>
            <a:endParaRPr lang="en-US" sz="6600" b="1" dirty="0"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 smtClean="0"/>
              <a:t>ผลทางคดีปกครอง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600" b="1" dirty="0" smtClean="0"/>
              <a:t>ในคดีปกครอง ผู้</a:t>
            </a:r>
            <a:r>
              <a:rPr lang="th-TH" sz="3600" b="1" dirty="0" smtClean="0"/>
              <a:t>ฟ้องคดีมุ่งที่จะให้ศาลพิพากษาเพิก</a:t>
            </a:r>
            <a:r>
              <a:rPr lang="th-TH" sz="3600" b="1" dirty="0" smtClean="0"/>
              <a:t>ถอนคำสั่ง หรือการกระทำที่</a:t>
            </a:r>
            <a:r>
              <a:rPr lang="th-TH" sz="3600" b="1" dirty="0" smtClean="0"/>
              <a:t>ไม่ชอบด้วย</a:t>
            </a:r>
            <a:r>
              <a:rPr lang="th-TH" sz="3600" b="1" dirty="0" smtClean="0"/>
              <a:t>กฎหมายของฝ่ายปกครองที่กระทบต่อสิทธิ</a:t>
            </a:r>
            <a:r>
              <a:rPr lang="th-TH" sz="3600" b="1" dirty="0" smtClean="0"/>
              <a:t>ของผู้ฟ้อง</a:t>
            </a:r>
            <a:r>
              <a:rPr lang="th-TH" sz="3600" b="1" dirty="0" smtClean="0"/>
              <a:t>คดี</a:t>
            </a:r>
          </a:p>
          <a:p>
            <a:r>
              <a:rPr lang="th-TH" sz="3600" b="1" dirty="0" smtClean="0"/>
              <a:t>มิได้</a:t>
            </a:r>
            <a:r>
              <a:rPr lang="th-TH" sz="3600" b="1" dirty="0" smtClean="0"/>
              <a:t>มุ่งหมาย ให้มีการลงโทษทางอาญาแก่เจ้าหน้าที่ที่</a:t>
            </a:r>
            <a:r>
              <a:rPr lang="th-TH" sz="3600" b="1" dirty="0" smtClean="0"/>
              <a:t>เกี่ยวข้อง</a:t>
            </a:r>
          </a:p>
          <a:p>
            <a:r>
              <a:rPr lang="th-TH" sz="3600" b="1" dirty="0" smtClean="0"/>
              <a:t>ศาลปกครองมีอำนาจหน้าที่ในการควบคุมตรวจสอบความชอบด้วยกฎหมายของการกระทำทางปกครอง </a:t>
            </a:r>
            <a:r>
              <a:rPr lang="th-TH" sz="3600" b="1" dirty="0" smtClean="0"/>
              <a:t>ใน</a:t>
            </a:r>
            <a:r>
              <a:rPr lang="th-TH" sz="3600" b="1" dirty="0" smtClean="0"/>
              <a:t>แง่</a:t>
            </a:r>
            <a:r>
              <a:rPr lang="th-TH" sz="3600" b="1" dirty="0" smtClean="0"/>
              <a:t>ของอำนาจกระทำการ รูปแบบขั้นตอน วัตถุประสงค์ของการกระทำและ</a:t>
            </a:r>
            <a:r>
              <a:rPr lang="th-TH" sz="3600" b="1" dirty="0" smtClean="0"/>
              <a:t>วิธีการใช้อำนาจว่าเป็นไปโดยชอบด้วยกฎหมาย หรือไม่</a:t>
            </a:r>
            <a:endParaRPr lang="en-US" sz="3600" b="1" dirty="0"/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pPr algn="ctr"/>
            <a:r>
              <a:rPr lang="th-TH" sz="6000" b="1" dirty="0" smtClean="0"/>
              <a:t>คดีที่อยู่ในอำนาจของ</a:t>
            </a:r>
            <a:r>
              <a:rPr lang="th-TH" sz="6000" b="1" dirty="0" smtClean="0"/>
              <a:t>ศาลปกครอง</a:t>
            </a:r>
            <a:r>
              <a:rPr lang="th-TH" sz="6000" b="1" dirty="0" smtClean="0"/>
              <a:t>ไทย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305800" cy="4572000"/>
          </a:xfrm>
        </p:spPr>
        <p:txBody>
          <a:bodyPr>
            <a:noAutofit/>
          </a:bodyPr>
          <a:lstStyle/>
          <a:p>
            <a:pPr algn="thaiDist">
              <a:buNone/>
            </a:pPr>
            <a:r>
              <a:rPr lang="th-TH" sz="3600" b="1" dirty="0" smtClean="0"/>
              <a:t>1)  คดีพิพาทเกี่ยวกับการที่หน่วยงานทางปกครองหรือเจ้าหน้าของรัฐกระทำการโดยไม่ชอบด้วยกฎหมาย  ไม่ว่าจะเป็นการออกกฎ  คำสั่ง  หรือกระทำการใดเนื่องจากกระทำโดยไม่มีอำนาจ หรือนอกเหนืออำนาจหน้าที่ หรือไม่ถูกต้องตามกฎหมายหรือไม่ถูกต้องตามรูปแบบ  หรือขั้นตอน หรือวิธีการอันเป็นสาระสำคัญที่กำหนดไว้สำหรับการกระทำนั้น หรือโดยไม่สุจริต  หรือมีลักษณะเป็นการเลือกปฏิบัติที่ไม่เป็นธรรม  หรือมีลักษณะเป็นการสร้างขั้นตอนโดยไม่จำเป็น  หรือสร้างภาระให้เกิดกับประชาชนเกินสมควร หรือเป็นการใช้ดุลพินิจโดยมิชอบ</a:t>
            </a:r>
            <a:endParaRPr lang="en-US" sz="3600" b="1" dirty="0" smtClean="0"/>
          </a:p>
          <a:p>
            <a:pPr algn="thaiDist">
              <a:buNone/>
            </a:pPr>
            <a:endParaRPr lang="en-US" sz="3600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pPr algn="ctr"/>
            <a:r>
              <a:rPr lang="th-TH" sz="6000" b="1" dirty="0" smtClean="0"/>
              <a:t>คดีที่อยู่ในอำนาจของศาลปกครองไทย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5181600"/>
          </a:xfrm>
        </p:spPr>
        <p:txBody>
          <a:bodyPr/>
          <a:lstStyle/>
          <a:p>
            <a:r>
              <a:rPr lang="th-TH" sz="3600" b="1" dirty="0" smtClean="0"/>
              <a:t>2. )  </a:t>
            </a:r>
            <a:r>
              <a:rPr lang="th-TH" sz="3600" b="1" dirty="0" smtClean="0"/>
              <a:t>คดีพิพาทเกี่ยวกับการที่หน่วยงานทางปกครองหรือเจ้าหน้าที่ของรัฐละเลยต่อหน้าที่ตามที่กฎหมายกำหนดให้ต้องปฏิบัติ หรือปฏิบัติหน้าที่ล่าช้าเกิน</a:t>
            </a:r>
            <a:r>
              <a:rPr lang="th-TH" sz="3600" b="1" dirty="0" smtClean="0"/>
              <a:t>สมควร</a:t>
            </a:r>
          </a:p>
          <a:p>
            <a:r>
              <a:rPr lang="en-US" sz="3200" b="1" dirty="0" smtClean="0">
                <a:cs typeface="DilleniaUPC" pitchFamily="18" charset="-34"/>
              </a:rPr>
              <a:t>3.</a:t>
            </a:r>
            <a:r>
              <a:rPr lang="th-TH" sz="3200" b="1" dirty="0" smtClean="0">
                <a:cs typeface="DilleniaUPC" pitchFamily="18" charset="-34"/>
              </a:rPr>
              <a:t>) </a:t>
            </a:r>
            <a:r>
              <a:rPr lang="th-TH" sz="3600" b="1" dirty="0" smtClean="0"/>
              <a:t>คดี</a:t>
            </a:r>
            <a:r>
              <a:rPr lang="th-TH" sz="3600" b="1" dirty="0" smtClean="0"/>
              <a:t>พิพาทเกี่ยวกับการกระทำละเมิด  หรือความรับ</a:t>
            </a:r>
            <a:r>
              <a:rPr lang="th-TH" sz="3600" b="1" dirty="0" smtClean="0"/>
              <a:t>ผิด        อย่าง</a:t>
            </a:r>
            <a:r>
              <a:rPr lang="th-TH" sz="3600" b="1" dirty="0" smtClean="0"/>
              <a:t>อื่นของหน่วยงานทางปกครองหรือเจ้าหน้าที่ของรัฐอันเกิดจากการใช้อำนาจตามกฎหมาย  หรือจากกฎคำสั่งทางปกครอง หรือคำสั่งอื่น  หรือจากการละเลยต่อหน้าที่ตามที่กฎหมายกำหนดให้ต้องปฏิบัติหน้าที่ดังกล่าวล่าช้าเกินสมควร</a:t>
            </a:r>
            <a:endParaRPr lang="en-US" sz="3600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pPr algn="ctr"/>
            <a:r>
              <a:rPr lang="th-TH" sz="6000" b="1" dirty="0" smtClean="0"/>
              <a:t>คดีที่อยู่ในอำนาจของศาลปกครองไทย</a:t>
            </a:r>
            <a:endParaRPr lang="en-US" sz="6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783560"/>
            <a:ext cx="8153400" cy="4572000"/>
          </a:xfrm>
        </p:spPr>
        <p:txBody>
          <a:bodyPr>
            <a:normAutofit/>
          </a:bodyPr>
          <a:lstStyle/>
          <a:p>
            <a:pPr algn="thaiDist"/>
            <a:r>
              <a:rPr lang="th-TH" sz="4400" b="1" dirty="0" smtClean="0"/>
              <a:t>4)  คดีพิพาทเกี่ยวกับสัญญาทางปกครอง</a:t>
            </a:r>
            <a:endParaRPr lang="en-US" sz="4400" b="1" dirty="0" smtClean="0"/>
          </a:p>
          <a:p>
            <a:pPr algn="thaiDist"/>
            <a:r>
              <a:rPr lang="th-TH" sz="4400" b="1" dirty="0" smtClean="0"/>
              <a:t>5</a:t>
            </a:r>
            <a:r>
              <a:rPr lang="th-TH" sz="4400" b="1" dirty="0" smtClean="0"/>
              <a:t>)  คดีที่มีกฎหมายกำหนดให้หน่วยงานทางปกครอง  หรือเจ้าหน้าที่ของรัฐฟ้องคดีต่อศาลเพื่อบังคับให้บุคคลต้องกระทำ หรือละเว้นกระทำอย่างหนึ่งอย่างใด</a:t>
            </a:r>
            <a:endParaRPr lang="en-US" sz="4400" b="1" dirty="0" smtClean="0"/>
          </a:p>
          <a:p>
            <a:pPr algn="thaiDist"/>
            <a:r>
              <a:rPr lang="th-TH" sz="4400" b="1" dirty="0" smtClean="0"/>
              <a:t>6</a:t>
            </a:r>
            <a:r>
              <a:rPr lang="th-TH" sz="4400" b="1" dirty="0" smtClean="0"/>
              <a:t>)  คดีพิพาทเกี่ยวกับเรื่องที่มีกฎหมายกำหนดให้อยู่ในเขตอำนาจศาลปกครอง</a:t>
            </a:r>
            <a:endParaRPr lang="en-US" sz="4400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0"/>
            <a:ext cx="10210799" cy="6858000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371600"/>
          </a:xfrm>
        </p:spPr>
        <p:txBody>
          <a:bodyPr/>
          <a:lstStyle/>
          <a:p>
            <a:pPr algn="ctr"/>
            <a:r>
              <a:rPr lang="th-TH" sz="9600" b="1" dirty="0" smtClean="0"/>
              <a:t>ระบบศาลเดี่ยว</a:t>
            </a:r>
            <a:endParaRPr lang="en-US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b="1" dirty="0" smtClean="0"/>
              <a:t>บุคคลมีความเสมอภาคตามกฎหมาย  </a:t>
            </a:r>
          </a:p>
          <a:p>
            <a:r>
              <a:rPr lang="th-TH" sz="4400" b="1" dirty="0" smtClean="0"/>
              <a:t>ทุกคนรวมทั้งเจ้าหน้าที่ของรัฐอยู่</a:t>
            </a:r>
            <a:r>
              <a:rPr lang="th-TH" sz="4400" b="1" dirty="0" smtClean="0"/>
              <a:t>ภายใต้บังคับของหลักกฎหมายเดียวกันและขึ้นศาลเดียวกัน  </a:t>
            </a:r>
          </a:p>
          <a:p>
            <a:r>
              <a:rPr lang="th-TH" sz="4400" b="1" dirty="0" smtClean="0"/>
              <a:t>ไม่</a:t>
            </a:r>
            <a:r>
              <a:rPr lang="th-TH" sz="4400" b="1" dirty="0" smtClean="0"/>
              <a:t>เน้นความแตกต่างระหว่างเอกชนกับฝ่ายปกครอง </a:t>
            </a:r>
            <a:endParaRPr lang="th-TH" sz="4400" b="1" dirty="0" smtClean="0"/>
          </a:p>
          <a:p>
            <a:r>
              <a:rPr lang="th-TH" sz="4400" b="1" dirty="0" smtClean="0"/>
              <a:t>ทั้งฝ่ายรัฐและเอกชนต้อง</a:t>
            </a:r>
            <a:r>
              <a:rPr lang="th-TH" sz="4400" b="1" dirty="0" smtClean="0"/>
              <a:t>ถูกพิจารณาพิพากษาโดยศาลยุติธรรมซึ่งเป็นระบบหลักเพียงระบบเดียว </a:t>
            </a:r>
            <a:endParaRPr lang="en-US" sz="4400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7772400" cy="5745960"/>
          </a:xfrm>
        </p:spPr>
        <p:txBody>
          <a:bodyPr>
            <a:normAutofit fontScale="92500"/>
          </a:bodyPr>
          <a:lstStyle/>
          <a:p>
            <a:pPr algn="thaiDist"/>
            <a:r>
              <a:rPr lang="th-TH" sz="4000" b="1" dirty="0" smtClean="0"/>
              <a:t>ศาล</a:t>
            </a:r>
            <a:r>
              <a:rPr lang="th-TH" sz="4000" b="1" dirty="0" smtClean="0"/>
              <a:t>ยุติธรรมมี</a:t>
            </a:r>
            <a:r>
              <a:rPr lang="th-TH" sz="4000" b="1" dirty="0" smtClean="0"/>
              <a:t>อำนาจหน้าที่พิจารณาพิพากษา</a:t>
            </a:r>
            <a:r>
              <a:rPr lang="th-TH" sz="4000" b="1" dirty="0" smtClean="0"/>
              <a:t>คดีทุกประเภท  ทั้ง คดี</a:t>
            </a:r>
            <a:r>
              <a:rPr lang="th-TH" sz="4000" b="1" dirty="0" smtClean="0"/>
              <a:t>แพ่ง  คดีอาญา  คดีปกครอง </a:t>
            </a:r>
            <a:r>
              <a:rPr lang="th-TH" sz="4000" b="1" dirty="0" smtClean="0"/>
              <a:t>คดีแรงงานและคดี</a:t>
            </a:r>
            <a:r>
              <a:rPr lang="th-TH" sz="4000" b="1" dirty="0" smtClean="0"/>
              <a:t>ประเภท</a:t>
            </a:r>
            <a:r>
              <a:rPr lang="th-TH" sz="4000" b="1" dirty="0" smtClean="0"/>
              <a:t>อื่น</a:t>
            </a:r>
          </a:p>
          <a:p>
            <a:pPr algn="thaiDist"/>
            <a:r>
              <a:rPr lang="th-TH" sz="4000" b="1" dirty="0" smtClean="0"/>
              <a:t>ศาล</a:t>
            </a:r>
            <a:r>
              <a:rPr lang="th-TH" sz="4000" b="1" dirty="0" smtClean="0"/>
              <a:t>ฎีกาเป็นศาลสูงสุดเพียง</a:t>
            </a:r>
            <a:r>
              <a:rPr lang="th-TH" sz="4000" b="1" dirty="0" smtClean="0"/>
              <a:t>ศาล</a:t>
            </a:r>
            <a:r>
              <a:rPr lang="th-TH" sz="4000" b="1" dirty="0" smtClean="0"/>
              <a:t>เดียวควบคุม</a:t>
            </a:r>
            <a:r>
              <a:rPr lang="th-TH" sz="4000" b="1" dirty="0" smtClean="0"/>
              <a:t>คำพิพากษาของศาล</a:t>
            </a:r>
            <a:r>
              <a:rPr lang="th-TH" sz="4000" b="1" dirty="0" smtClean="0"/>
              <a:t>ล่าง และยังประสาน</a:t>
            </a:r>
            <a:r>
              <a:rPr lang="th-TH" sz="4000" b="1" dirty="0" smtClean="0"/>
              <a:t>คำพิพากษาของศาล</a:t>
            </a:r>
            <a:r>
              <a:rPr lang="th-TH" sz="4000" b="1" dirty="0" smtClean="0"/>
              <a:t>ทั้งหลายเกี่ยวกับ</a:t>
            </a:r>
            <a:r>
              <a:rPr lang="th-TH" sz="4000" b="1" dirty="0" smtClean="0"/>
              <a:t>ปัญหา</a:t>
            </a:r>
            <a:r>
              <a:rPr lang="th-TH" sz="4000" b="1" dirty="0" smtClean="0"/>
              <a:t>ข้อกฎหมาย</a:t>
            </a:r>
            <a:r>
              <a:rPr lang="th-TH" sz="4000" b="1" dirty="0" smtClean="0"/>
              <a:t>ให้เป็นอันหนึ่งอันเดียวกัน  โดยอาศัย</a:t>
            </a:r>
            <a:r>
              <a:rPr lang="th-TH" sz="4000" b="1" dirty="0" smtClean="0"/>
              <a:t>กฎหมายธรรมดา  </a:t>
            </a:r>
            <a:r>
              <a:rPr lang="en-US" sz="4000" b="1" dirty="0" smtClean="0"/>
              <a:t>(Ordinary  law)</a:t>
            </a:r>
            <a:r>
              <a:rPr lang="th-TH" sz="4000" b="1" dirty="0" smtClean="0"/>
              <a:t>  เป็น</a:t>
            </a:r>
            <a:r>
              <a:rPr lang="th-TH" sz="4000" b="1" dirty="0" smtClean="0"/>
              <a:t>หลัก</a:t>
            </a:r>
          </a:p>
          <a:p>
            <a:pPr algn="thaiDist"/>
            <a:r>
              <a:rPr lang="th-TH" sz="4000" b="1" dirty="0" smtClean="0"/>
              <a:t>ความรับผิดของฝ่าย</a:t>
            </a:r>
            <a:r>
              <a:rPr lang="th-TH" sz="4000" b="1" dirty="0" smtClean="0"/>
              <a:t>ปกครองโดยหลักทั่วไปจะเป็นไป</a:t>
            </a:r>
            <a:r>
              <a:rPr lang="th-TH" sz="4000" b="1" dirty="0" smtClean="0"/>
              <a:t>ตามกฎหมายเอกชน</a:t>
            </a:r>
            <a:endParaRPr lang="en-US" sz="4000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772400" cy="4572000"/>
          </a:xfrm>
        </p:spPr>
        <p:txBody>
          <a:bodyPr/>
          <a:lstStyle/>
          <a:p>
            <a:pPr algn="thaiDist"/>
            <a:r>
              <a:rPr lang="th-TH" sz="4000" b="1" dirty="0" smtClean="0"/>
              <a:t>กระบวนการชี้ขาดคดีปกครองของ</a:t>
            </a:r>
            <a:r>
              <a:rPr lang="th-TH" sz="4000" b="1" dirty="0" smtClean="0"/>
              <a:t>ศาลมิใช่</a:t>
            </a:r>
            <a:r>
              <a:rPr lang="th-TH" sz="4000" b="1" dirty="0" smtClean="0"/>
              <a:t>เป็นการ</a:t>
            </a:r>
            <a:r>
              <a:rPr lang="th-TH" sz="4000" b="1" dirty="0" smtClean="0"/>
              <a:t>พิจารณาแบบพิสูจน์ความผิด </a:t>
            </a:r>
            <a:r>
              <a:rPr lang="en-US" sz="4000" b="1" dirty="0" smtClean="0"/>
              <a:t>(Trial)</a:t>
            </a:r>
            <a:r>
              <a:rPr lang="th-TH" sz="4000" b="1" dirty="0" smtClean="0"/>
              <a:t> ดังเช่นการดำเนินกระบวนพิจารณาคดีแพ่งและคดีอาญา  </a:t>
            </a:r>
          </a:p>
          <a:p>
            <a:pPr algn="thaiDist"/>
            <a:r>
              <a:rPr lang="th-TH" sz="4000" b="1" dirty="0" smtClean="0"/>
              <a:t>แต่เป็น</a:t>
            </a:r>
            <a:r>
              <a:rPr lang="th-TH" sz="4000" b="1" dirty="0" smtClean="0"/>
              <a:t>การตรวจสอบ  </a:t>
            </a:r>
            <a:r>
              <a:rPr lang="en-US" sz="4000" b="1" dirty="0" smtClean="0"/>
              <a:t>(Review)</a:t>
            </a:r>
            <a:r>
              <a:rPr lang="th-TH" sz="4000" b="1" dirty="0" smtClean="0"/>
              <a:t>  การกระทำของฝ่าย</a:t>
            </a:r>
            <a:r>
              <a:rPr lang="th-TH" sz="4000" b="1" dirty="0" smtClean="0"/>
              <a:t>ปกครองว่าขัดต่อหลักความยุติธรรมตามธรรมชาติ      ( </a:t>
            </a:r>
            <a:r>
              <a:rPr lang="en-US" sz="4000" b="1" dirty="0" smtClean="0"/>
              <a:t>Natural</a:t>
            </a:r>
            <a:r>
              <a:rPr lang="th-TH" sz="4000" b="1" dirty="0" smtClean="0"/>
              <a:t> </a:t>
            </a:r>
            <a:r>
              <a:rPr lang="en-US" sz="4000" b="1" dirty="0" smtClean="0"/>
              <a:t>Justice </a:t>
            </a:r>
            <a:r>
              <a:rPr lang="th-TH" sz="4000" b="1" dirty="0" smtClean="0"/>
              <a:t>) และ ขัดหลัก </a:t>
            </a:r>
            <a:r>
              <a:rPr lang="en-US" sz="4000" b="1" dirty="0" err="1" smtClean="0"/>
              <a:t>Ultravires</a:t>
            </a:r>
            <a:r>
              <a:rPr lang="en-US" sz="4000" b="1" dirty="0" smtClean="0"/>
              <a:t> </a:t>
            </a:r>
            <a:r>
              <a:rPr lang="th-TH" sz="4000" b="1" dirty="0" smtClean="0"/>
              <a:t> หรือไม่</a:t>
            </a:r>
            <a:endParaRPr lang="en-US" sz="4000" b="1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600200"/>
          </a:xfrm>
        </p:spPr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th-TH" sz="6600" b="1" dirty="0" smtClean="0">
                <a:solidFill>
                  <a:schemeClr val="tx1"/>
                </a:solidFill>
              </a:rPr>
              <a:t>ระบบกล่าวหา  </a:t>
            </a:r>
            <a:r>
              <a:rPr lang="th-TH" sz="6600" dirty="0" smtClean="0">
                <a:solidFill>
                  <a:schemeClr val="tx1"/>
                </a:solidFill>
              </a:rPr>
              <a:t/>
            </a:r>
            <a:br>
              <a:rPr lang="th-TH" sz="6600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(</a:t>
            </a:r>
            <a:r>
              <a:rPr lang="en-US" sz="3200" b="1" dirty="0">
                <a:solidFill>
                  <a:schemeClr val="tx1"/>
                </a:solidFill>
              </a:rPr>
              <a:t>Accusatorial System)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 smtClean="0"/>
              <a:t>cusatorial</a:t>
            </a:r>
            <a:r>
              <a:rPr lang="en-US" dirty="0" smtClean="0"/>
              <a:t> </a:t>
            </a:r>
            <a:r>
              <a:rPr lang="en-US" dirty="0"/>
              <a:t>System)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229600" cy="4374360"/>
          </a:xfrm>
        </p:spPr>
        <p:txBody>
          <a:bodyPr>
            <a:normAutofit fontScale="92500"/>
          </a:bodyPr>
          <a:lstStyle/>
          <a:p>
            <a:pPr algn="thaiDist"/>
            <a:r>
              <a:rPr lang="th-TH" sz="4000" b="1" dirty="0" smtClean="0"/>
              <a:t>เปิด</a:t>
            </a:r>
            <a:r>
              <a:rPr lang="th-TH" sz="4000" b="1" dirty="0" smtClean="0"/>
              <a:t>โอกาสให้คู่ความทั้งสอง</a:t>
            </a:r>
            <a:r>
              <a:rPr lang="th-TH" sz="4000" b="1" dirty="0" smtClean="0"/>
              <a:t>ฝ่ายทั้งโจทก์และจำเลยนำ</a:t>
            </a:r>
            <a:r>
              <a:rPr lang="th-TH" sz="4000" b="1" dirty="0" smtClean="0"/>
              <a:t>พยานหลักฐานมา</a:t>
            </a:r>
            <a:r>
              <a:rPr lang="th-TH" sz="4000" b="1" dirty="0" smtClean="0"/>
              <a:t>แสดงต่อศาล</a:t>
            </a:r>
          </a:p>
          <a:p>
            <a:pPr algn="thaiDist"/>
            <a:r>
              <a:rPr lang="th-TH" sz="4000" b="1" dirty="0" smtClean="0"/>
              <a:t>ศาล</a:t>
            </a:r>
            <a:r>
              <a:rPr lang="th-TH" sz="4000" b="1" dirty="0" smtClean="0"/>
              <a:t>จะเป็น</a:t>
            </a:r>
            <a:r>
              <a:rPr lang="th-TH" sz="4000" b="1" dirty="0" smtClean="0"/>
              <a:t>คนกลาง ทำหน้าที่รักษากติกาและวินิจฉัยชี้</a:t>
            </a:r>
            <a:r>
              <a:rPr lang="th-TH" sz="4000" b="1" dirty="0" smtClean="0"/>
              <a:t>ขาด  </a:t>
            </a:r>
            <a:endParaRPr lang="th-TH" sz="4000" b="1" dirty="0" smtClean="0"/>
          </a:p>
          <a:p>
            <a:pPr algn="thaiDist"/>
            <a:r>
              <a:rPr lang="th-TH" sz="4000" b="1" dirty="0" smtClean="0"/>
              <a:t>เป็น</a:t>
            </a:r>
            <a:r>
              <a:rPr lang="th-TH" sz="4000" b="1" dirty="0" smtClean="0"/>
              <a:t>หน้าที่ของคู่ความแต่ละฝ่าย</a:t>
            </a:r>
            <a:r>
              <a:rPr lang="th-TH" sz="4000" b="1" dirty="0" smtClean="0"/>
              <a:t>จะต้องนำสืบพยานหลักฐาน</a:t>
            </a:r>
            <a:r>
              <a:rPr lang="th-TH" sz="4000" b="1" dirty="0" smtClean="0"/>
              <a:t>ของ</a:t>
            </a:r>
            <a:r>
              <a:rPr lang="th-TH" sz="4000" b="1" dirty="0" smtClean="0"/>
              <a:t>ตน</a:t>
            </a:r>
            <a:endParaRPr lang="th-TH" sz="4000" b="1" dirty="0" smtClean="0"/>
          </a:p>
          <a:p>
            <a:pPr algn="thaiDist"/>
            <a:r>
              <a:rPr lang="th-TH" sz="4000" b="1" dirty="0" smtClean="0"/>
              <a:t>ศาล</a:t>
            </a:r>
            <a:r>
              <a:rPr lang="th-TH" sz="4000" b="1" dirty="0" smtClean="0"/>
              <a:t>จะพิจารณาเฉพาะพยานหลักฐานที่คู่ความเสนอต่อศาล</a:t>
            </a:r>
            <a:r>
              <a:rPr lang="th-TH" sz="4000" b="1" dirty="0" smtClean="0"/>
              <a:t>เท่านั้นโดยสันนิษฐานว่า  คู่ความ</a:t>
            </a:r>
            <a:r>
              <a:rPr lang="th-TH" sz="4000" b="1" dirty="0" smtClean="0"/>
              <a:t>จะเสนอพยานหลักฐานที่ตนคิดว่าดี</a:t>
            </a:r>
            <a:r>
              <a:rPr lang="th-TH" sz="4000" b="1" dirty="0" smtClean="0"/>
              <a:t>ที่สุด</a:t>
            </a:r>
            <a:endParaRPr lang="en-US" sz="4000" b="1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64336"/>
          </a:xfrm>
        </p:spPr>
        <p:txBody>
          <a:bodyPr/>
          <a:lstStyle/>
          <a:p>
            <a:pPr algn="ctr"/>
            <a:r>
              <a:rPr lang="th-TH" sz="8000" b="1" dirty="0" smtClean="0"/>
              <a:t>ระบบศาลคู่</a:t>
            </a:r>
            <a:endParaRPr lang="en-US" sz="8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48315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h-TH" sz="3900" b="1" dirty="0" smtClean="0"/>
              <a:t>1.  </a:t>
            </a:r>
            <a:r>
              <a:rPr lang="th-TH" sz="3900" b="1" dirty="0" smtClean="0"/>
              <a:t>ศาลแบ่งอ</a:t>
            </a:r>
            <a:r>
              <a:rPr lang="th-TH" sz="3900" b="1" dirty="0" smtClean="0"/>
              <a:t>อกเป็น 2 </a:t>
            </a:r>
            <a:r>
              <a:rPr lang="th-TH" sz="3900" b="1" dirty="0" smtClean="0"/>
              <a:t>ประเภท </a:t>
            </a:r>
            <a:r>
              <a:rPr lang="th-TH" sz="3900" b="1" dirty="0" smtClean="0"/>
              <a:t>คือ  ศาลยุติธรรม </a:t>
            </a:r>
            <a:r>
              <a:rPr lang="th-TH" sz="3900" b="1" dirty="0" smtClean="0"/>
              <a:t>และ ศาล</a:t>
            </a:r>
            <a:r>
              <a:rPr lang="th-TH" sz="3900" b="1" dirty="0" smtClean="0"/>
              <a:t>พิเศษ</a:t>
            </a:r>
            <a:endParaRPr lang="en-US" sz="3900" b="1" dirty="0" smtClean="0"/>
          </a:p>
          <a:p>
            <a:pPr>
              <a:buNone/>
            </a:pPr>
            <a:r>
              <a:rPr lang="th-TH" sz="3900" b="1" dirty="0" smtClean="0"/>
              <a:t>2</a:t>
            </a:r>
            <a:r>
              <a:rPr lang="th-TH" sz="3900" b="1" dirty="0" smtClean="0"/>
              <a:t>.  มีศาลสูงสุด 2 ศาล  ทำหน้าที่ตรวจสอบและควบคุมการดำเนินงาน</a:t>
            </a:r>
            <a:endParaRPr lang="en-US" sz="3900" b="1" dirty="0" smtClean="0"/>
          </a:p>
          <a:p>
            <a:pPr>
              <a:buNone/>
            </a:pPr>
            <a:r>
              <a:rPr lang="th-TH" sz="3900" b="1" dirty="0" smtClean="0"/>
              <a:t>3</a:t>
            </a:r>
            <a:r>
              <a:rPr lang="th-TH" sz="3900" b="1" dirty="0" smtClean="0"/>
              <a:t>. </a:t>
            </a:r>
            <a:r>
              <a:rPr lang="th-TH" sz="3900" b="1" dirty="0" smtClean="0"/>
              <a:t> ศาล</a:t>
            </a:r>
            <a:r>
              <a:rPr lang="th-TH" sz="3900" b="1" dirty="0" smtClean="0"/>
              <a:t>ทั้ง 2 </a:t>
            </a:r>
            <a:r>
              <a:rPr lang="th-TH" sz="3900" b="1" dirty="0" smtClean="0"/>
              <a:t>ระบบอยู่ภายใต้</a:t>
            </a:r>
            <a:r>
              <a:rPr lang="th-TH" sz="3900" b="1" dirty="0" smtClean="0"/>
              <a:t>หลักกฎหมายที่แตกต่างกัน</a:t>
            </a:r>
            <a:endParaRPr lang="en-US" sz="3900" b="1" dirty="0" smtClean="0"/>
          </a:p>
          <a:p>
            <a:pPr>
              <a:buNone/>
            </a:pPr>
            <a:r>
              <a:rPr lang="th-TH" sz="3900" b="1" dirty="0" smtClean="0"/>
              <a:t>4</a:t>
            </a:r>
            <a:r>
              <a:rPr lang="th-TH" sz="3900" b="1" dirty="0" smtClean="0"/>
              <a:t>. </a:t>
            </a:r>
            <a:r>
              <a:rPr lang="th-TH" sz="3900" b="1" dirty="0" smtClean="0"/>
              <a:t> บรรทัด</a:t>
            </a:r>
            <a:r>
              <a:rPr lang="th-TH" sz="3900" b="1" dirty="0" smtClean="0"/>
              <a:t>ฐานคำ</a:t>
            </a:r>
            <a:r>
              <a:rPr lang="th-TH" sz="3900" b="1" dirty="0" smtClean="0"/>
              <a:t>พิพากษาของ</a:t>
            </a:r>
            <a:r>
              <a:rPr lang="th-TH" sz="3900" b="1" dirty="0" smtClean="0"/>
              <a:t>ศาลยุติธรรมและศาล</a:t>
            </a:r>
            <a:r>
              <a:rPr lang="th-TH" sz="3900" b="1" dirty="0" smtClean="0"/>
              <a:t>พิเศษอาจจะ  แตกต่าง</a:t>
            </a:r>
            <a:r>
              <a:rPr lang="th-TH" sz="3900" b="1" dirty="0" smtClean="0"/>
              <a:t>กันในสาระสำคัญ</a:t>
            </a:r>
            <a:endParaRPr lang="en-US" sz="3900" b="1" dirty="0" smtClean="0"/>
          </a:p>
          <a:p>
            <a:pPr>
              <a:buNone/>
            </a:pPr>
            <a:r>
              <a:rPr lang="th-TH" sz="3900" b="1" dirty="0" smtClean="0"/>
              <a:t>5</a:t>
            </a:r>
            <a:r>
              <a:rPr lang="th-TH" sz="3900" b="1" dirty="0" smtClean="0"/>
              <a:t>. </a:t>
            </a:r>
            <a:r>
              <a:rPr lang="th-TH" sz="3900" b="1" dirty="0" smtClean="0"/>
              <a:t>ผู้</a:t>
            </a:r>
            <a:r>
              <a:rPr lang="th-TH" sz="3900" b="1" dirty="0" smtClean="0"/>
              <a:t>พิพากษาในศาลพิเศษ </a:t>
            </a:r>
            <a:r>
              <a:rPr lang="th-TH" sz="3900" b="1" dirty="0" smtClean="0"/>
              <a:t>จะต้อง</a:t>
            </a:r>
            <a:r>
              <a:rPr lang="th-TH" sz="3900" b="1" dirty="0" smtClean="0"/>
              <a:t>มีความรู้ความเข้าใจเฉพาะ</a:t>
            </a:r>
            <a:r>
              <a:rPr lang="th-TH" sz="3900" b="1" dirty="0" smtClean="0"/>
              <a:t>เรื่อง เป็น</a:t>
            </a:r>
            <a:r>
              <a:rPr lang="th-TH" sz="3900" b="1" dirty="0" smtClean="0"/>
              <a:t>พิเศษนอกเหนือจากความรู้ขั้นพื้นฐานสำหรับผู้พิพากษา</a:t>
            </a:r>
            <a:endParaRPr lang="en-US" sz="3900" b="1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1045464"/>
          </a:xfrm>
        </p:spPr>
        <p:txBody>
          <a:bodyPr/>
          <a:lstStyle/>
          <a:p>
            <a:pPr algn="ctr"/>
            <a:r>
              <a:rPr lang="th-TH" sz="8000" b="1" dirty="0" smtClean="0"/>
              <a:t>ศาลปกครอง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th-TH" sz="4400" b="1" dirty="0" smtClean="0"/>
              <a:t>ศาลปกครองเป็นองค์กรหรือสถาบัน ฝ่ายบริหารที่จัดตั้งขึ้นเป็น</a:t>
            </a:r>
            <a:r>
              <a:rPr lang="th-TH" sz="4400" b="1" dirty="0" smtClean="0"/>
              <a:t>พิเศษแยกต่างหาก</a:t>
            </a:r>
            <a:r>
              <a:rPr lang="th-TH" sz="4400" b="1" dirty="0" smtClean="0"/>
              <a:t>จากศาลยุติธรรม  </a:t>
            </a:r>
            <a:endParaRPr lang="th-TH" sz="4400" b="1" dirty="0" smtClean="0"/>
          </a:p>
          <a:p>
            <a:r>
              <a:rPr lang="th-TH" sz="4400" b="1" dirty="0" smtClean="0"/>
              <a:t>ศาลปกครองมี</a:t>
            </a:r>
            <a:r>
              <a:rPr lang="th-TH" sz="4400" b="1" dirty="0" smtClean="0"/>
              <a:t>อำนาจพิจารณาชี้ขาดปัญหาทางปกครองที่เอกชนไม่ได้รับความเป็นธรรมจากการปฏิบัติงานของหน่วยงานของรัฐและเจ้าหน้าที่  </a:t>
            </a:r>
            <a:endParaRPr lang="th-TH" sz="4400" b="1" dirty="0" smtClean="0"/>
          </a:p>
          <a:p>
            <a:r>
              <a:rPr lang="th-TH" sz="4400" b="1" dirty="0" smtClean="0"/>
              <a:t>ตลอดจน</a:t>
            </a:r>
            <a:r>
              <a:rPr lang="th-TH" sz="4400" b="1" dirty="0" smtClean="0"/>
              <a:t>วินิจฉัยชี้ขาดกรณีที่เจ้า พนักงานของรัฐไม่ได้รับความเป็นธรรมจากการสั่งการของผู้บังคับบัญชา</a:t>
            </a:r>
            <a:endParaRPr lang="en-US" sz="4400" b="1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752600"/>
          </a:xfrm>
        </p:spPr>
        <p:txBody>
          <a:bodyPr/>
          <a:lstStyle/>
          <a:p>
            <a:pPr algn="ctr"/>
            <a:r>
              <a:rPr lang="th-TH" sz="6600" b="1" dirty="0" smtClean="0"/>
              <a:t>ระบบไต่</a:t>
            </a:r>
            <a:r>
              <a:rPr lang="th-TH" sz="6600" b="1" dirty="0" smtClean="0"/>
              <a:t>สวน  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en-US" dirty="0" smtClean="0"/>
              <a:t>(</a:t>
            </a:r>
            <a:r>
              <a:rPr lang="th-TH" dirty="0" smtClean="0"/>
              <a:t> </a:t>
            </a:r>
            <a:r>
              <a:rPr lang="en-US" b="1" dirty="0" smtClean="0"/>
              <a:t>Inquisitorial System</a:t>
            </a:r>
            <a:r>
              <a:rPr lang="th-TH" b="1" dirty="0" smtClean="0"/>
              <a:t> 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772400" cy="4267200"/>
          </a:xfrm>
        </p:spPr>
        <p:txBody>
          <a:bodyPr>
            <a:normAutofit/>
          </a:bodyPr>
          <a:lstStyle/>
          <a:p>
            <a:pPr algn="thaiDist"/>
            <a:r>
              <a:rPr lang="th-TH" sz="3600" b="1" dirty="0" smtClean="0"/>
              <a:t>ศาลมีอำนาจอย่างกว้างขวางในการไต่สวน</a:t>
            </a:r>
            <a:r>
              <a:rPr lang="th-TH" sz="3600" b="1" dirty="0" smtClean="0"/>
              <a:t> </a:t>
            </a:r>
            <a:r>
              <a:rPr lang="th-TH" sz="3600" b="1" dirty="0" smtClean="0"/>
              <a:t>ทั้งข้อเท็จจริงและ     ข้อกฎหมาย มี</a:t>
            </a:r>
            <a:r>
              <a:rPr lang="th-TH" sz="3600" b="1" dirty="0" smtClean="0"/>
              <a:t>ขั้นตอนการไต่สวนเพื่อให้ได้มาซึ่ง</a:t>
            </a:r>
            <a:r>
              <a:rPr lang="th-TH" sz="3600" b="1" dirty="0" smtClean="0"/>
              <a:t>ข้อเท็จจริง</a:t>
            </a:r>
          </a:p>
          <a:p>
            <a:pPr algn="thaiDist"/>
            <a:r>
              <a:rPr lang="th-TH" sz="3600" b="1" dirty="0" smtClean="0"/>
              <a:t>การรับฟังไม่จำกัด</a:t>
            </a:r>
            <a:r>
              <a:rPr lang="th-TH" sz="3600" b="1" dirty="0" smtClean="0"/>
              <a:t>เฉพาะพยานหลักฐานที่เสนอโดย</a:t>
            </a:r>
            <a:r>
              <a:rPr lang="th-TH" sz="3600" b="1" dirty="0" smtClean="0"/>
              <a:t>คู่กรณีเท่านั้น</a:t>
            </a:r>
          </a:p>
          <a:p>
            <a:pPr algn="thaiDist"/>
            <a:r>
              <a:rPr lang="th-TH" sz="3600" b="1" dirty="0" smtClean="0"/>
              <a:t>คู่กรณีสามารถเสนอข้อเท็จจริงได้อ</a:t>
            </a:r>
            <a:r>
              <a:rPr lang="th-TH" sz="3600" b="1" dirty="0" smtClean="0"/>
              <a:t>ย่าง</a:t>
            </a:r>
            <a:r>
              <a:rPr lang="th-TH" sz="3600" b="1" dirty="0" smtClean="0"/>
              <a:t>กว้างขวาง</a:t>
            </a:r>
          </a:p>
          <a:p>
            <a:pPr algn="thaiDist"/>
            <a:r>
              <a:rPr lang="th-TH" sz="3600" b="1" dirty="0" smtClean="0"/>
              <a:t>ศาลมีอำนาจดำเนินการ</a:t>
            </a:r>
            <a:r>
              <a:rPr lang="th-TH" sz="3600" b="1" dirty="0" smtClean="0"/>
              <a:t>เพื่อหาพยานหลักฐานเพิ่มเติม และสืบหาพยานหลักฐานที่เกี่ยวข้อง เมื่อเห็นสมควร</a:t>
            </a:r>
            <a:endParaRPr lang="en-US" sz="3600" b="1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pPr algn="ctr"/>
            <a:r>
              <a:rPr lang="th-TH" sz="6600" b="1" dirty="0" smtClean="0"/>
              <a:t>ผลทางคดีอาญา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4907760"/>
          </a:xfrm>
        </p:spPr>
        <p:txBody>
          <a:bodyPr>
            <a:normAutofit fontScale="92500"/>
          </a:bodyPr>
          <a:lstStyle/>
          <a:p>
            <a:pPr algn="thaiDist"/>
            <a:r>
              <a:rPr lang="th-TH" sz="3900" b="1" dirty="0" smtClean="0"/>
              <a:t>คดีปกครองที่อยู่ในอำนาจของศาล</a:t>
            </a:r>
            <a:r>
              <a:rPr lang="th-TH" sz="3900" b="1" dirty="0" smtClean="0"/>
              <a:t>ปกครองแตกต่าง</a:t>
            </a:r>
            <a:r>
              <a:rPr lang="th-TH" sz="3900" b="1" dirty="0" smtClean="0"/>
              <a:t>จาก</a:t>
            </a:r>
            <a:r>
              <a:rPr lang="th-TH" sz="3900" b="1" dirty="0" smtClean="0"/>
              <a:t>คดีอาญา</a:t>
            </a:r>
          </a:p>
          <a:p>
            <a:pPr algn="thaiDist"/>
            <a:r>
              <a:rPr lang="th-TH" sz="3900" b="1" dirty="0" smtClean="0"/>
              <a:t>ในคดีอาญาเป็นการกล่าวหา</a:t>
            </a:r>
            <a:r>
              <a:rPr lang="th-TH" sz="3900" b="1" dirty="0" smtClean="0"/>
              <a:t>เจ้าหน้าที่ของรัฐว่าเป็นเจ้าพนักงานปฏิบัติ</a:t>
            </a:r>
            <a:r>
              <a:rPr lang="th-TH" sz="3900" b="1" dirty="0" smtClean="0"/>
              <a:t>หน้าที่ หรือ</a:t>
            </a:r>
            <a:r>
              <a:rPr lang="th-TH" sz="3900" b="1" dirty="0" smtClean="0"/>
              <a:t>ละเว้น</a:t>
            </a:r>
            <a:r>
              <a:rPr lang="th-TH" sz="3900" b="1" dirty="0" smtClean="0"/>
              <a:t>การปฏิบัติ</a:t>
            </a:r>
            <a:r>
              <a:rPr lang="th-TH" sz="3900" b="1" dirty="0" smtClean="0"/>
              <a:t>หน้าที่โดยมิชอบเพื่อก่อให้เกิดความเสียหายแก่ผู้หนึ่งผู้ใด ตามประมวลกฎหมายอาญา มาตรา 157  </a:t>
            </a:r>
          </a:p>
          <a:p>
            <a:pPr algn="thaiDist"/>
            <a:r>
              <a:rPr lang="th-TH" sz="3900" b="1" dirty="0" smtClean="0"/>
              <a:t>การ</a:t>
            </a:r>
            <a:r>
              <a:rPr lang="th-TH" sz="3900" b="1" dirty="0" smtClean="0"/>
              <a:t>ฟ้อง</a:t>
            </a:r>
            <a:r>
              <a:rPr lang="th-TH" sz="3900" b="1" dirty="0" smtClean="0"/>
              <a:t>คดีอาญามุ่งที่</a:t>
            </a:r>
            <a:r>
              <a:rPr lang="th-TH" sz="3900" b="1" dirty="0" smtClean="0"/>
              <a:t>จะให้ศาล</a:t>
            </a:r>
            <a:r>
              <a:rPr lang="th-TH" sz="3900" b="1" dirty="0" smtClean="0"/>
              <a:t>ลงโทษอาญาแกเจ้าหน้าที่</a:t>
            </a:r>
            <a:r>
              <a:rPr lang="th-TH" sz="3900" b="1" dirty="0" smtClean="0"/>
              <a:t>ของ</a:t>
            </a:r>
            <a:r>
              <a:rPr lang="th-TH" sz="3900" b="1" dirty="0" smtClean="0"/>
              <a:t>รัฐ  </a:t>
            </a:r>
          </a:p>
          <a:p>
            <a:pPr algn="thaiDist"/>
            <a:r>
              <a:rPr lang="th-TH" sz="3900" b="1" dirty="0" smtClean="0"/>
              <a:t>แต่คำพิพากษาศาลอาญาไม่</a:t>
            </a:r>
            <a:r>
              <a:rPr lang="th-TH" sz="3900" b="1" dirty="0" smtClean="0"/>
              <a:t>มี</a:t>
            </a:r>
            <a:r>
              <a:rPr lang="th-TH" sz="3900" b="1" dirty="0" smtClean="0"/>
              <a:t>ผลลบล้างหรือเพิกถอนต่อคำสั่ง      หรือการกระทำทางปกครอง แต่</a:t>
            </a:r>
            <a:r>
              <a:rPr lang="th-TH" sz="3900" b="1" dirty="0" smtClean="0"/>
              <a:t>อย่างใด	</a:t>
            </a:r>
            <a:r>
              <a:rPr lang="th-TH" sz="3600" b="1" dirty="0" smtClean="0"/>
              <a:t>	</a:t>
            </a:r>
            <a:endParaRPr lang="en-US" sz="3600" b="1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331</TotalTime>
  <Words>930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Metro</vt:lpstr>
      <vt:lpstr>Technic</vt:lpstr>
      <vt:lpstr>ระบบศาล</vt:lpstr>
      <vt:lpstr>ระบบศาลเดี่ยว</vt:lpstr>
      <vt:lpstr>Slide 3</vt:lpstr>
      <vt:lpstr>Slide 4</vt:lpstr>
      <vt:lpstr>ระบบกล่าวหา   (Accusatorial System) cusatorial System) </vt:lpstr>
      <vt:lpstr>ระบบศาลคู่</vt:lpstr>
      <vt:lpstr>ศาลปกครอง</vt:lpstr>
      <vt:lpstr>ระบบไต่สวน   ( Inquisitorial System )</vt:lpstr>
      <vt:lpstr>ผลทางคดีอาญา</vt:lpstr>
      <vt:lpstr>ผลทางคดีปกครอง</vt:lpstr>
      <vt:lpstr>คดีที่อยู่ในอำนาจของศาลปกครองไทย</vt:lpstr>
      <vt:lpstr>คดีที่อยู่ในอำนาจของศาลปกครองไทย</vt:lpstr>
      <vt:lpstr>คดีที่อยู่ในอำนาจของศาลปกครองไทย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ระบบศาล</dc:title>
  <dc:creator>LENOVO</dc:creator>
  <cp:lastModifiedBy>LENOVO</cp:lastModifiedBy>
  <cp:revision>12</cp:revision>
  <dcterms:created xsi:type="dcterms:W3CDTF">2010-09-24T10:07:52Z</dcterms:created>
  <dcterms:modified xsi:type="dcterms:W3CDTF">2010-09-24T15:39:00Z</dcterms:modified>
</cp:coreProperties>
</file>